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5" r:id="rId8"/>
    <p:sldId id="262" r:id="rId9"/>
    <p:sldId id="263" r:id="rId10"/>
    <p:sldId id="264" r:id="rId11"/>
    <p:sldId id="266" r:id="rId12"/>
    <p:sldId id="267" r:id="rId13"/>
    <p:sldId id="270" r:id="rId14"/>
    <p:sldId id="268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A10F8-504A-4370-8FDD-342E92736D0C}" type="datetimeFigureOut">
              <a:rPr lang="en-US" smtClean="0"/>
              <a:t>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AEC30-5AD1-45BC-9B57-CEA0BDF1F436}" type="slidenum">
              <a:rPr lang="en-US" smtClean="0"/>
              <a:t>‹#›</a:t>
            </a:fld>
            <a:endParaRPr lang="en-US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A10F8-504A-4370-8FDD-342E92736D0C}" type="datetimeFigureOut">
              <a:rPr lang="en-US" smtClean="0"/>
              <a:t>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AEC30-5AD1-45BC-9B57-CEA0BDF1F4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A10F8-504A-4370-8FDD-342E92736D0C}" type="datetimeFigureOut">
              <a:rPr lang="en-US" smtClean="0"/>
              <a:t>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AEC30-5AD1-45BC-9B57-CEA0BDF1F4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A10F8-504A-4370-8FDD-342E92736D0C}" type="datetimeFigureOut">
              <a:rPr lang="en-US" smtClean="0"/>
              <a:t>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AEC30-5AD1-45BC-9B57-CEA0BDF1F4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A10F8-504A-4370-8FDD-342E92736D0C}" type="datetimeFigureOut">
              <a:rPr lang="en-US" smtClean="0"/>
              <a:t>9/11/2013</a:t>
            </a:fld>
            <a:endParaRPr lang="en-US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AEC30-5AD1-45BC-9B57-CEA0BDF1F43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A10F8-504A-4370-8FDD-342E92736D0C}" type="datetimeFigureOut">
              <a:rPr lang="en-US" smtClean="0"/>
              <a:t>9/11/2013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AEC30-5AD1-45BC-9B57-CEA0BDF1F4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A10F8-504A-4370-8FDD-342E92736D0C}" type="datetimeFigureOut">
              <a:rPr lang="en-US" smtClean="0"/>
              <a:t>9/11/2013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AEC30-5AD1-45BC-9B57-CEA0BDF1F4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A10F8-504A-4370-8FDD-342E92736D0C}" type="datetimeFigureOut">
              <a:rPr lang="en-US" smtClean="0"/>
              <a:t>9/11/2013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AEC30-5AD1-45BC-9B57-CEA0BDF1F4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A10F8-504A-4370-8FDD-342E92736D0C}" type="datetimeFigureOut">
              <a:rPr lang="en-US" smtClean="0"/>
              <a:t>9/11/2013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AEC30-5AD1-45BC-9B57-CEA0BDF1F4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A10F8-504A-4370-8FDD-342E92736D0C}" type="datetimeFigureOut">
              <a:rPr lang="en-US" smtClean="0"/>
              <a:t>9/11/2013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AEC30-5AD1-45BC-9B57-CEA0BDF1F436}" type="slidenum">
              <a:rPr lang="en-US" smtClean="0"/>
              <a:t>‹#›</a:t>
            </a:fld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A10F8-504A-4370-8FDD-342E92736D0C}" type="datetimeFigureOut">
              <a:rPr lang="en-US" smtClean="0"/>
              <a:t>9/11/2013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AEC30-5AD1-45BC-9B57-CEA0BDF1F436}" type="slidenum">
              <a:rPr lang="en-US" smtClean="0"/>
              <a:t>‹#›</a:t>
            </a:fld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E4A10F8-504A-4370-8FDD-342E92736D0C}" type="datetimeFigureOut">
              <a:rPr lang="en-US" smtClean="0"/>
              <a:t>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971AEC30-5AD1-45BC-9B57-CEA0BDF1F436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image" Target="../media/image3.jpg"/><Relationship Id="rId7" Type="http://schemas.openxmlformats.org/officeDocument/2006/relationships/image" Target="../media/image7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g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image" Target="../media/image3.jpg"/><Relationship Id="rId7" Type="http://schemas.openxmlformats.org/officeDocument/2006/relationships/image" Target="../media/image7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g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image" Target="../media/image3.jpg"/><Relationship Id="rId7" Type="http://schemas.openxmlformats.org/officeDocument/2006/relationships/image" Target="../media/image7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g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to Properly Cite in </a:t>
            </a:r>
            <a:br>
              <a:rPr lang="en-US" dirty="0" smtClean="0"/>
            </a:br>
            <a:r>
              <a:rPr lang="en-US" dirty="0" smtClean="0"/>
              <a:t>Academic Writing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0524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1383484"/>
            <a:ext cx="3429000" cy="5089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26975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Multiple texts with authors with same last names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endParaRPr lang="en-US" dirty="0" smtClean="0"/>
          </a:p>
          <a:p>
            <a:r>
              <a:rPr lang="en-US" sz="2800" u="sng" dirty="0" smtClean="0"/>
              <a:t>In-Text Citation</a:t>
            </a:r>
            <a:endParaRPr lang="en-US" sz="2800" u="sng" dirty="0"/>
          </a:p>
          <a:p>
            <a:pPr lvl="1"/>
            <a:r>
              <a:rPr lang="en-US" sz="2800" dirty="0" smtClean="0"/>
              <a:t>(J. Smith 56) or (P. Smith 78)</a:t>
            </a:r>
          </a:p>
          <a:p>
            <a:pPr lvl="1"/>
            <a:endParaRPr lang="en-US" sz="2800" dirty="0"/>
          </a:p>
          <a:p>
            <a:r>
              <a:rPr lang="en-US" sz="2800" u="sng" dirty="0" smtClean="0"/>
              <a:t>Works Cited Entries</a:t>
            </a:r>
            <a:endParaRPr lang="en-US" sz="2800" u="sng" dirty="0"/>
          </a:p>
          <a:p>
            <a:pPr lvl="1"/>
            <a:r>
              <a:rPr lang="en-US" sz="2800" dirty="0" smtClean="0"/>
              <a:t>Smith, John. </a:t>
            </a:r>
            <a:r>
              <a:rPr lang="en-US" sz="2800" i="1" dirty="0" smtClean="0"/>
              <a:t>Books about D-Day</a:t>
            </a:r>
            <a:r>
              <a:rPr lang="en-US" sz="2800" dirty="0" smtClean="0"/>
              <a:t>…..</a:t>
            </a:r>
          </a:p>
          <a:p>
            <a:pPr lvl="1"/>
            <a:r>
              <a:rPr lang="en-US" sz="2800" dirty="0" smtClean="0"/>
              <a:t>Smith, Patty.  </a:t>
            </a:r>
            <a:r>
              <a:rPr lang="en-US" sz="2800" i="1" dirty="0" smtClean="0"/>
              <a:t>Exciting Book about Everything but D-Day</a:t>
            </a:r>
            <a:r>
              <a:rPr lang="en-US" sz="2800" dirty="0" smtClean="0"/>
              <a:t>…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8400" y="1066800"/>
            <a:ext cx="2198010" cy="29273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13895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57200" y="4495800"/>
            <a:ext cx="16764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57200" y="2438400"/>
            <a:ext cx="7696200" cy="1066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 Author Listed for a Text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Often happens with websites!!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"D-Day." </a:t>
            </a:r>
            <a:r>
              <a:rPr lang="en-US" i="1" dirty="0">
                <a:solidFill>
                  <a:schemeClr val="tx1"/>
                </a:solidFill>
              </a:rPr>
              <a:t>History.com</a:t>
            </a:r>
            <a:r>
              <a:rPr lang="en-US" dirty="0">
                <a:solidFill>
                  <a:schemeClr val="tx1"/>
                </a:solidFill>
              </a:rPr>
              <a:t>. A&amp;E Television Networks, </a:t>
            </a:r>
            <a:r>
              <a:rPr lang="en-US" dirty="0" err="1">
                <a:solidFill>
                  <a:schemeClr val="tx1"/>
                </a:solidFill>
              </a:rPr>
              <a:t>n.d.</a:t>
            </a:r>
            <a:r>
              <a:rPr lang="en-US" dirty="0">
                <a:solidFill>
                  <a:schemeClr val="tx1"/>
                </a:solidFill>
              </a:rPr>
              <a:t> Web. 11 </a:t>
            </a:r>
            <a:r>
              <a:rPr lang="en-US" dirty="0" smtClean="0">
                <a:solidFill>
                  <a:schemeClr val="tx1"/>
                </a:solidFill>
              </a:rPr>
              <a:t>	Sept</a:t>
            </a:r>
            <a:r>
              <a:rPr lang="en-US" dirty="0">
                <a:solidFill>
                  <a:schemeClr val="tx1"/>
                </a:solidFill>
              </a:rPr>
              <a:t>. 2013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</a:p>
          <a:p>
            <a:endParaRPr lang="en-US" dirty="0"/>
          </a:p>
          <a:p>
            <a:r>
              <a:rPr lang="en-US" dirty="0" smtClean="0"/>
              <a:t>Take FIRST part of entry and that becomes your in-text citation.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(“D-Day”)</a:t>
            </a:r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736273" y="4495800"/>
            <a:ext cx="5181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Notice that the text’s punctuation is in the parenthesis also!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Quotes for article, short story, poem titles.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Italics or underlining for book, movie, TV titles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447800" y="6019800"/>
            <a:ext cx="662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Notice that the URL is NOT in the in-text citation!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361616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3688" y="2161312"/>
            <a:ext cx="3020291" cy="200284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2640157"/>
            <a:ext cx="1903105" cy="1524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2810" y="4343400"/>
            <a:ext cx="1258248" cy="186385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200" y="304800"/>
            <a:ext cx="1458163" cy="19812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800" y="4648200"/>
            <a:ext cx="1339273" cy="198798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485" y="380134"/>
            <a:ext cx="1303734" cy="208597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599834" y="380134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DBQ Short Cut</a:t>
            </a:r>
            <a:endParaRPr lang="en-US" sz="28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14" b="6491"/>
          <a:stretch/>
        </p:blipFill>
        <p:spPr>
          <a:xfrm>
            <a:off x="5410200" y="4960160"/>
            <a:ext cx="2705100" cy="1621967"/>
          </a:xfrm>
          <a:prstGeom prst="rect">
            <a:avLst/>
          </a:prstGeom>
        </p:spPr>
      </p:pic>
      <p:cxnSp>
        <p:nvCxnSpPr>
          <p:cNvPr id="13" name="Straight Arrow Connector 12"/>
          <p:cNvCxnSpPr/>
          <p:nvPr/>
        </p:nvCxnSpPr>
        <p:spPr>
          <a:xfrm>
            <a:off x="2514600" y="2286000"/>
            <a:ext cx="2971800" cy="876734"/>
          </a:xfrm>
          <a:prstGeom prst="straightConnector1">
            <a:avLst/>
          </a:prstGeom>
          <a:ln w="6032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6400800" y="4267201"/>
            <a:ext cx="457200" cy="497534"/>
          </a:xfrm>
          <a:prstGeom prst="straightConnector1">
            <a:avLst/>
          </a:prstGeom>
          <a:ln w="6032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4876800" y="4343400"/>
            <a:ext cx="762000" cy="421335"/>
          </a:xfrm>
          <a:prstGeom prst="straightConnector1">
            <a:avLst/>
          </a:prstGeom>
          <a:ln w="6032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2903654" y="3944467"/>
            <a:ext cx="2489200" cy="609600"/>
          </a:xfrm>
          <a:prstGeom prst="straightConnector1">
            <a:avLst/>
          </a:prstGeom>
          <a:ln w="6032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2667577" y="3287423"/>
            <a:ext cx="2767446" cy="438367"/>
          </a:xfrm>
          <a:prstGeom prst="straightConnector1">
            <a:avLst/>
          </a:prstGeom>
          <a:ln w="6032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4692073" y="1463964"/>
            <a:ext cx="1485900" cy="593436"/>
          </a:xfrm>
          <a:prstGeom prst="straightConnector1">
            <a:avLst/>
          </a:prstGeom>
          <a:ln w="6032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7710491" y="4515968"/>
            <a:ext cx="88654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Doc F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3088558" y="5677069"/>
            <a:ext cx="88654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Doc E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2214" y="5660181"/>
            <a:ext cx="88654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Doc D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1602866" y="3725790"/>
            <a:ext cx="88654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Doc C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4267200" y="1760682"/>
            <a:ext cx="88654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Doc A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242529" y="1791980"/>
            <a:ext cx="88654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Doc 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50966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Short…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EVERY text you learned from must be cited.</a:t>
            </a:r>
          </a:p>
          <a:p>
            <a:endParaRPr lang="en-US" dirty="0"/>
          </a:p>
          <a:p>
            <a:r>
              <a:rPr lang="en-US" dirty="0" smtClean="0"/>
              <a:t>EVERY text you cited text or ideas from must be cited.</a:t>
            </a:r>
          </a:p>
          <a:p>
            <a:endParaRPr lang="en-US" dirty="0"/>
          </a:p>
          <a:p>
            <a:r>
              <a:rPr lang="en-US" dirty="0" smtClean="0"/>
              <a:t>Your in-text citation should align with the works cited page.</a:t>
            </a:r>
          </a:p>
          <a:p>
            <a:pPr lvl="1"/>
            <a:r>
              <a:rPr lang="en-US" dirty="0" smtClean="0"/>
              <a:t>And vice versa!</a:t>
            </a:r>
          </a:p>
          <a:p>
            <a:endParaRPr lang="en-US" dirty="0"/>
          </a:p>
          <a:p>
            <a:r>
              <a:rPr lang="en-US" dirty="0" smtClean="0"/>
              <a:t>Instructors and readers should be able to find the EXACT source you used to shape your thesis, ideas, and claims!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0504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Understanding…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If you borrow IDEAS or WORDS from other texts to put into YOUR paper, you must cite them.</a:t>
            </a:r>
          </a:p>
          <a:p>
            <a:endParaRPr lang="en-US" dirty="0"/>
          </a:p>
          <a:p>
            <a:pPr lvl="1"/>
            <a:r>
              <a:rPr lang="en-US" sz="2800" dirty="0" smtClean="0"/>
              <a:t>Give credit to the original author for their thinking or writing.</a:t>
            </a:r>
          </a:p>
          <a:p>
            <a:pPr lvl="1"/>
            <a:endParaRPr lang="en-US" sz="2800" dirty="0" smtClean="0"/>
          </a:p>
          <a:p>
            <a:pPr lvl="1"/>
            <a:r>
              <a:rPr lang="en-US" sz="2800" dirty="0" smtClean="0"/>
              <a:t>Avoid plagiarism</a:t>
            </a:r>
          </a:p>
          <a:p>
            <a:pPr lvl="1"/>
            <a:endParaRPr lang="en-US" sz="2800" dirty="0" smtClean="0"/>
          </a:p>
          <a:p>
            <a:pPr lvl="1"/>
            <a:r>
              <a:rPr lang="en-US" sz="2800" dirty="0" smtClean="0"/>
              <a:t>Allow your paper’s reader to do further research on your topic using the same texts you used.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5205161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Professional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93940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Literary Analysis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2514600"/>
            <a:ext cx="3590925" cy="2381250"/>
          </a:xfrm>
          <a:prstGeom prst="rect">
            <a:avLst/>
          </a:prstGeom>
        </p:spPr>
      </p:pic>
      <p:sp>
        <p:nvSpPr>
          <p:cNvPr id="6" name="Curved Up Arrow 5"/>
          <p:cNvSpPr/>
          <p:nvPr/>
        </p:nvSpPr>
        <p:spPr>
          <a:xfrm>
            <a:off x="2667000" y="5257800"/>
            <a:ext cx="4800600" cy="609600"/>
          </a:xfrm>
          <a:prstGeom prst="curvedUpArrow">
            <a:avLst>
              <a:gd name="adj1" fmla="val 25000"/>
              <a:gd name="adj2" fmla="val 90727"/>
              <a:gd name="adj3" fmla="val 25000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48000" y="5981700"/>
            <a:ext cx="3733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Words, statistics, facts</a:t>
            </a:r>
            <a:endParaRPr lang="en-US" sz="2800" dirty="0"/>
          </a:p>
        </p:txBody>
      </p:sp>
      <p:sp>
        <p:nvSpPr>
          <p:cNvPr id="8" name="Curved Down Arrow 7"/>
          <p:cNvSpPr/>
          <p:nvPr/>
        </p:nvSpPr>
        <p:spPr>
          <a:xfrm>
            <a:off x="2362200" y="1600200"/>
            <a:ext cx="4953000" cy="685800"/>
          </a:xfrm>
          <a:prstGeom prst="curved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733800" y="914400"/>
            <a:ext cx="3733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Ideas</a:t>
            </a:r>
            <a:endParaRPr lang="en-US" sz="2800" dirty="0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2383270"/>
            <a:ext cx="1905000" cy="2857500"/>
          </a:xfrm>
        </p:spPr>
      </p:pic>
    </p:spTree>
    <p:extLst>
      <p:ext uri="{BB962C8B-B14F-4D97-AF65-F5344CB8AC3E}">
        <p14:creationId xmlns:p14="http://schemas.microsoft.com/office/powerpoint/2010/main" val="36362336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3688" y="2161312"/>
            <a:ext cx="3020291" cy="200284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2640157"/>
            <a:ext cx="1903105" cy="1524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2810" y="4343400"/>
            <a:ext cx="1258248" cy="186385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200" y="304800"/>
            <a:ext cx="1458163" cy="19812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800" y="4648200"/>
            <a:ext cx="1339273" cy="198798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485" y="380134"/>
            <a:ext cx="1303734" cy="208597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599834" y="380134"/>
            <a:ext cx="3048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Document-Based Question (DBQ)</a:t>
            </a:r>
            <a:endParaRPr lang="en-US" sz="28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14" b="6491"/>
          <a:stretch/>
        </p:blipFill>
        <p:spPr>
          <a:xfrm>
            <a:off x="5410200" y="4960160"/>
            <a:ext cx="2705100" cy="1621967"/>
          </a:xfrm>
          <a:prstGeom prst="rect">
            <a:avLst/>
          </a:prstGeom>
        </p:spPr>
      </p:pic>
      <p:cxnSp>
        <p:nvCxnSpPr>
          <p:cNvPr id="13" name="Straight Arrow Connector 12"/>
          <p:cNvCxnSpPr/>
          <p:nvPr/>
        </p:nvCxnSpPr>
        <p:spPr>
          <a:xfrm>
            <a:off x="2514600" y="2286000"/>
            <a:ext cx="2971800" cy="876734"/>
          </a:xfrm>
          <a:prstGeom prst="straightConnector1">
            <a:avLst/>
          </a:prstGeom>
          <a:ln w="6032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6400800" y="4267201"/>
            <a:ext cx="457200" cy="497534"/>
          </a:xfrm>
          <a:prstGeom prst="straightConnector1">
            <a:avLst/>
          </a:prstGeom>
          <a:ln w="6032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4876800" y="4343400"/>
            <a:ext cx="762000" cy="421335"/>
          </a:xfrm>
          <a:prstGeom prst="straightConnector1">
            <a:avLst/>
          </a:prstGeom>
          <a:ln w="6032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2903654" y="3944467"/>
            <a:ext cx="2489200" cy="609600"/>
          </a:xfrm>
          <a:prstGeom prst="straightConnector1">
            <a:avLst/>
          </a:prstGeom>
          <a:ln w="6032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2667577" y="3287423"/>
            <a:ext cx="2767446" cy="438367"/>
          </a:xfrm>
          <a:prstGeom prst="straightConnector1">
            <a:avLst/>
          </a:prstGeom>
          <a:ln w="6032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4692073" y="1463964"/>
            <a:ext cx="1485900" cy="593436"/>
          </a:xfrm>
          <a:prstGeom prst="straightConnector1">
            <a:avLst/>
          </a:prstGeom>
          <a:ln w="6032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74421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Cite…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1) Be mentally prepared to cite your source in TWO locations in your paper.</a:t>
            </a:r>
          </a:p>
          <a:p>
            <a:pPr marL="274320" lvl="1" indent="0">
              <a:buNone/>
            </a:pPr>
            <a:r>
              <a:rPr lang="en-US" dirty="0"/>
              <a:t>	</a:t>
            </a:r>
            <a:r>
              <a:rPr lang="en-US" dirty="0" smtClean="0"/>
              <a:t>a.  IN the body of the text (In-text citations)</a:t>
            </a:r>
          </a:p>
          <a:p>
            <a:pPr marL="274320" lvl="1" indent="0">
              <a:buNone/>
            </a:pPr>
            <a:r>
              <a:rPr lang="en-US" dirty="0"/>
              <a:t>	</a:t>
            </a:r>
            <a:r>
              <a:rPr lang="en-US" dirty="0" smtClean="0"/>
              <a:t>b.  At the END of your paper (works cited page)</a:t>
            </a:r>
          </a:p>
          <a:p>
            <a:pPr marL="274320" lvl="1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2) For each source you use, create a full works cited entry for that source.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>
                <a:solidFill>
                  <a:schemeClr val="tx1"/>
                </a:solidFill>
              </a:rPr>
              <a:t>a.  This will go in your works cited page.</a:t>
            </a:r>
          </a:p>
          <a:p>
            <a:pPr marL="0" indent="0">
              <a:buNone/>
            </a:pPr>
            <a:endParaRPr lang="en-US" dirty="0"/>
          </a:p>
          <a:p>
            <a:pPr marL="457200" indent="-457200">
              <a:buAutoNum type="arabicParenR" startAt="3"/>
            </a:pPr>
            <a:r>
              <a:rPr lang="en-US" dirty="0" smtClean="0"/>
              <a:t>Look at that works cited entry and determine what to use as the in-text cite!</a:t>
            </a:r>
          </a:p>
          <a:p>
            <a:pPr marL="274320" lvl="1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799941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3688" y="2161312"/>
            <a:ext cx="3020291" cy="200284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2640157"/>
            <a:ext cx="1903105" cy="1524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2810" y="4343400"/>
            <a:ext cx="1258248" cy="186385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200" y="304800"/>
            <a:ext cx="1458163" cy="19812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800" y="4648200"/>
            <a:ext cx="1339273" cy="198798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485" y="380134"/>
            <a:ext cx="1303734" cy="208597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599834" y="380134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For example…</a:t>
            </a:r>
            <a:endParaRPr lang="en-US" sz="28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14" b="6491"/>
          <a:stretch/>
        </p:blipFill>
        <p:spPr>
          <a:xfrm>
            <a:off x="5410200" y="4960160"/>
            <a:ext cx="2705100" cy="1621967"/>
          </a:xfrm>
          <a:prstGeom prst="rect">
            <a:avLst/>
          </a:prstGeom>
        </p:spPr>
      </p:pic>
      <p:cxnSp>
        <p:nvCxnSpPr>
          <p:cNvPr id="13" name="Straight Arrow Connector 12"/>
          <p:cNvCxnSpPr/>
          <p:nvPr/>
        </p:nvCxnSpPr>
        <p:spPr>
          <a:xfrm>
            <a:off x="2514600" y="2286000"/>
            <a:ext cx="2971800" cy="876734"/>
          </a:xfrm>
          <a:prstGeom prst="straightConnector1">
            <a:avLst/>
          </a:prstGeom>
          <a:ln w="6032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6400800" y="4267201"/>
            <a:ext cx="457200" cy="497534"/>
          </a:xfrm>
          <a:prstGeom prst="straightConnector1">
            <a:avLst/>
          </a:prstGeom>
          <a:ln w="6032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4876800" y="4343400"/>
            <a:ext cx="762000" cy="421335"/>
          </a:xfrm>
          <a:prstGeom prst="straightConnector1">
            <a:avLst/>
          </a:prstGeom>
          <a:ln w="6032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2903654" y="3944467"/>
            <a:ext cx="2489200" cy="609600"/>
          </a:xfrm>
          <a:prstGeom prst="straightConnector1">
            <a:avLst/>
          </a:prstGeom>
          <a:ln w="6032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2667577" y="3287423"/>
            <a:ext cx="2767446" cy="438367"/>
          </a:xfrm>
          <a:prstGeom prst="straightConnector1">
            <a:avLst/>
          </a:prstGeom>
          <a:ln w="6032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4692073" y="1463964"/>
            <a:ext cx="1485900" cy="593436"/>
          </a:xfrm>
          <a:prstGeom prst="straightConnector1">
            <a:avLst/>
          </a:prstGeom>
          <a:ln w="6032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05335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4114800"/>
            <a:ext cx="1549400" cy="2324100"/>
          </a:xfrm>
          <a:prstGeom prst="rect">
            <a:avLst/>
          </a:prstGeom>
        </p:spPr>
      </p:pic>
      <p:sp>
        <p:nvSpPr>
          <p:cNvPr id="8" name="Explosion 2 7"/>
          <p:cNvSpPr/>
          <p:nvPr/>
        </p:nvSpPr>
        <p:spPr>
          <a:xfrm>
            <a:off x="1384300" y="4267200"/>
            <a:ext cx="3111500" cy="2286000"/>
          </a:xfrm>
          <a:prstGeom prst="irregularSeal2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Tools that will help…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1828800"/>
            <a:ext cx="4116779" cy="1219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3048000"/>
            <a:ext cx="4404840" cy="9005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3948545"/>
            <a:ext cx="2286000" cy="18135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2159000" y="5024781"/>
            <a:ext cx="1422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We use MLA formatting!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94338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0" indent="-457200">
              <a:buAutoNum type="arabicParenR"/>
            </a:pPr>
            <a:r>
              <a:rPr lang="en-US" dirty="0" smtClean="0"/>
              <a:t>Pick a source.</a:t>
            </a:r>
          </a:p>
          <a:p>
            <a:pPr marL="457200" indent="-457200">
              <a:buAutoNum type="arabicParenR"/>
            </a:pPr>
            <a:endParaRPr lang="en-US" dirty="0" smtClean="0"/>
          </a:p>
          <a:p>
            <a:pPr marL="457200" indent="-457200">
              <a:buAutoNum type="arabicParenR"/>
            </a:pPr>
            <a:r>
              <a:rPr lang="en-US" dirty="0" smtClean="0"/>
              <a:t>Pick a tool / website for formatting.</a:t>
            </a:r>
          </a:p>
          <a:p>
            <a:pPr marL="457200" indent="-457200">
              <a:buAutoNum type="arabicParenR"/>
            </a:pPr>
            <a:endParaRPr lang="en-US" dirty="0" smtClean="0"/>
          </a:p>
          <a:p>
            <a:pPr marL="457200" indent="-457200">
              <a:buAutoNum type="arabicParenR"/>
            </a:pPr>
            <a:r>
              <a:rPr lang="en-US" dirty="0" smtClean="0"/>
              <a:t>Input the information for that text.</a:t>
            </a:r>
          </a:p>
          <a:p>
            <a:pPr marL="457200" indent="-457200">
              <a:buAutoNum type="arabicParenR"/>
            </a:pPr>
            <a:endParaRPr lang="en-US" dirty="0" smtClean="0"/>
          </a:p>
          <a:p>
            <a:pPr marL="457200" indent="-457200">
              <a:buAutoNum type="arabicParenR"/>
            </a:pPr>
            <a:r>
              <a:rPr lang="en-US" dirty="0" smtClean="0"/>
              <a:t>Examine the full works cited entry. Place on works cited page.</a:t>
            </a:r>
          </a:p>
          <a:p>
            <a:pPr marL="457200" indent="-457200">
              <a:buAutoNum type="arabicParenR"/>
            </a:pPr>
            <a:endParaRPr lang="en-US" dirty="0" smtClean="0"/>
          </a:p>
          <a:p>
            <a:pPr marL="457200" indent="-457200">
              <a:buAutoNum type="arabicParenR"/>
            </a:pPr>
            <a:r>
              <a:rPr lang="en-US" dirty="0" smtClean="0"/>
              <a:t>Take the FIRST “item” of that works cited entry as your IN-TEXT citation. Use in the text whenever you cite from that source.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609600"/>
            <a:ext cx="1078030" cy="1600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0" y="1676400"/>
            <a:ext cx="3261840" cy="6668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2438400" y="5715000"/>
            <a:ext cx="4602720" cy="646331"/>
          </a:xfrm>
          <a:prstGeom prst="rect">
            <a:avLst/>
          </a:prstGeom>
          <a:solidFill>
            <a:srgbClr val="FF0000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Be sure to add the PAGE NUMBER you are pulling from, if available, in the in-text citation!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4871856"/>
      </p:ext>
    </p:extLst>
  </p:cSld>
  <p:clrMapOvr>
    <a:masterClrMapping/>
  </p:clrMapOvr>
</p:sld>
</file>

<file path=ppt/theme/theme1.xml><?xml version="1.0" encoding="utf-8"?>
<a:theme xmlns:a="http://schemas.openxmlformats.org/drawingml/2006/main" name="Thatch">
  <a:themeElements>
    <a:clrScheme name="Thatch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hatch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74</TotalTime>
  <Words>368</Words>
  <Application>Microsoft Office PowerPoint</Application>
  <PresentationFormat>On-screen Show (4:3)</PresentationFormat>
  <Paragraphs>75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Thatch</vt:lpstr>
      <vt:lpstr>How to Properly Cite in  Academic Writing</vt:lpstr>
      <vt:lpstr>Understanding…</vt:lpstr>
      <vt:lpstr>Professional Examples</vt:lpstr>
      <vt:lpstr>Literary Analysis</vt:lpstr>
      <vt:lpstr>PowerPoint Presentation</vt:lpstr>
      <vt:lpstr>How to Cite…</vt:lpstr>
      <vt:lpstr>PowerPoint Presentation</vt:lpstr>
      <vt:lpstr>Tools that will help…</vt:lpstr>
      <vt:lpstr>Steps…</vt:lpstr>
      <vt:lpstr>Example</vt:lpstr>
      <vt:lpstr>Multiple texts with authors with same last names.</vt:lpstr>
      <vt:lpstr>No Author Listed for a Text</vt:lpstr>
      <vt:lpstr>PowerPoint Presentation</vt:lpstr>
      <vt:lpstr>In Short…</vt:lpstr>
    </vt:vector>
  </TitlesOfParts>
  <Company>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to Properly Cite in  Academic Writing</dc:title>
  <dc:creator>.</dc:creator>
  <cp:lastModifiedBy>.</cp:lastModifiedBy>
  <cp:revision>11</cp:revision>
  <dcterms:created xsi:type="dcterms:W3CDTF">2013-09-11T19:05:33Z</dcterms:created>
  <dcterms:modified xsi:type="dcterms:W3CDTF">2013-09-11T20:19:52Z</dcterms:modified>
</cp:coreProperties>
</file>